
<file path=[Content_Types].xml><?xml version="1.0" encoding="utf-8"?>
<Types xmlns="http://schemas.openxmlformats.org/package/2006/content-types">
  <Default Extension="png" ContentType="image/png"/>
  <Default Extension="pdf" ContentType="application/pd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8" r:id="rId3"/>
    <p:sldId id="264" r:id="rId4"/>
    <p:sldId id="263" r:id="rId5"/>
    <p:sldId id="266" r:id="rId6"/>
    <p:sldId id="267" r:id="rId7"/>
    <p:sldId id="257" r:id="rId8"/>
    <p:sldId id="259" r:id="rId9"/>
    <p:sldId id="260" r:id="rId10"/>
    <p:sldId id="261" r:id="rId11"/>
    <p:sldId id="262" r:id="rId12"/>
    <p:sldId id="268" r:id="rId13"/>
    <p:sldId id="26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27" autoAdjust="0"/>
  </p:normalViewPr>
  <p:slideViewPr>
    <p:cSldViewPr snapToGrid="0" snapToObjects="1">
      <p:cViewPr>
        <p:scale>
          <a:sx n="90" d="100"/>
          <a:sy n="90" d="100"/>
        </p:scale>
        <p:origin x="-1224"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0CB26-4185-4D51-83D8-2046B282D018}" type="datetimeFigureOut">
              <a:rPr lang="en-US" smtClean="0"/>
              <a:t>11/5/2013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3804F1-74C6-4A5B-8881-27E27FD37B9F}" type="slidenum">
              <a:rPr lang="en-US" smtClean="0"/>
              <a:t>‹#›</a:t>
            </a:fld>
            <a:endParaRPr lang="en-US"/>
          </a:p>
        </p:txBody>
      </p:sp>
    </p:spTree>
    <p:extLst>
      <p:ext uri="{BB962C8B-B14F-4D97-AF65-F5344CB8AC3E}">
        <p14:creationId xmlns:p14="http://schemas.microsoft.com/office/powerpoint/2010/main" val="3659939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children's book that explains, through both text and a graphic novel, the current crisis in the oceans, the frightening tragedy of a sea devoid of fish, the impact of that sad outcome, and how to prevent it.</a:t>
            </a:r>
          </a:p>
          <a:p>
            <a:endParaRPr lang="en-US" dirty="0" smtClean="0"/>
          </a:p>
          <a:p>
            <a:r>
              <a:rPr lang="en-US" dirty="0" smtClean="0"/>
              <a:t>Mark </a:t>
            </a:r>
            <a:r>
              <a:rPr lang="en-US" dirty="0" err="1" smtClean="0"/>
              <a:t>Kurlansky</a:t>
            </a:r>
            <a:r>
              <a:rPr lang="en-US" dirty="0" smtClean="0"/>
              <a:t>, beloved author of the award-winning bestseller </a:t>
            </a:r>
            <a:r>
              <a:rPr lang="en-US" b="1" i="1" dirty="0" smtClean="0"/>
              <a:t>Cod: A Biography of the Fish That Changed the World</a:t>
            </a:r>
            <a:r>
              <a:rPr lang="en-US" dirty="0" smtClean="0"/>
              <a:t>, offers a riveting new book for kids about what’s happening to fish, the oceans, and our environment, and what, armed with knowledge, kids can do about it.</a:t>
            </a:r>
          </a:p>
          <a:p>
            <a:endParaRPr lang="en-US" dirty="0" smtClean="0"/>
          </a:p>
          <a:p>
            <a:r>
              <a:rPr lang="en-US" dirty="0" smtClean="0"/>
              <a:t>Written by a master storyteller, World Without Fish connects all the dots—biology, economics, evolution, politics, climate, history, culture, food, and nutrition—in a way that kids can really understand. It describes how the fish we most commonly eat, including tuna, salmon, cod, and swordfish, could disappear within 50 years, and the domino effect it would have—oceans teeming with jellyfish and turning pinkish orange from algal blooms; seabirds disappearing, then reptiles, then mammals. It describes the back-and-forth dynamic of fishermen and scientists. It covers the effects of industrialized fishing, and how bottom-dragging nets are turning the ocean floor into a desert.</a:t>
            </a:r>
          </a:p>
          <a:p>
            <a:endParaRPr lang="en-US" dirty="0" smtClean="0"/>
          </a:p>
          <a:p>
            <a:r>
              <a:rPr lang="en-US" dirty="0" smtClean="0"/>
              <a:t>The answer? </a:t>
            </a:r>
            <a:r>
              <a:rPr lang="en-US" b="1" dirty="0" smtClean="0"/>
              <a:t>Support sustainable fishing</a:t>
            </a:r>
            <a:r>
              <a:rPr lang="en-US" dirty="0" smtClean="0"/>
              <a:t>. World Without Fish tells kids exactly what they can do: Find out where those fish sticks come from. Tell your parents what’s good to buy, and what’s not. Ask the waiter if the fish on the menu is line-caught And follow simple rules: Use less plastic, and never eat endangered fish like </a:t>
            </a:r>
            <a:r>
              <a:rPr lang="en-US" dirty="0" err="1" smtClean="0"/>
              <a:t>bluefin</a:t>
            </a:r>
            <a:r>
              <a:rPr lang="en-US" dirty="0" smtClean="0"/>
              <a:t> tuna.</a:t>
            </a:r>
          </a:p>
          <a:p>
            <a:endParaRPr lang="en-US" dirty="0" smtClean="0"/>
          </a:p>
          <a:p>
            <a:r>
              <a:rPr lang="en-US" dirty="0" smtClean="0"/>
              <a:t>Interwoven with the book is a 12-page full-color graphic novel. Each beautifully illustrated chapter opener links to form a larger fictional story that complements the text. Hand in hand, they create a Silent Spring for a new generation.</a:t>
            </a:r>
          </a:p>
          <a:p>
            <a:endParaRPr lang="en-US" dirty="0"/>
          </a:p>
        </p:txBody>
      </p:sp>
      <p:sp>
        <p:nvSpPr>
          <p:cNvPr id="4" name="Slide Number Placeholder 3"/>
          <p:cNvSpPr>
            <a:spLocks noGrp="1"/>
          </p:cNvSpPr>
          <p:nvPr>
            <p:ph type="sldNum" sz="quarter" idx="10"/>
          </p:nvPr>
        </p:nvSpPr>
        <p:spPr/>
        <p:txBody>
          <a:bodyPr/>
          <a:lstStyle/>
          <a:p>
            <a:fld id="{F73804F1-74C6-4A5B-8881-27E27FD37B9F}" type="slidenum">
              <a:rPr lang="en-US" smtClean="0"/>
              <a:t>9</a:t>
            </a:fld>
            <a:endParaRPr lang="en-US"/>
          </a:p>
        </p:txBody>
      </p:sp>
    </p:spTree>
    <p:extLst>
      <p:ext uri="{BB962C8B-B14F-4D97-AF65-F5344CB8AC3E}">
        <p14:creationId xmlns:p14="http://schemas.microsoft.com/office/powerpoint/2010/main" val="4066496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A history of the 1000 years in which cod was the most important catch in the Atlantic, how wars were fought over it, how it spurred revolutions, the important role it played in American, Caribbean, African, and European history.  Winner of the James Beard Award, the </a:t>
            </a:r>
            <a:r>
              <a:rPr lang="en-US" sz="1400" dirty="0" err="1" smtClean="0"/>
              <a:t>Glenfiddich</a:t>
            </a:r>
            <a:r>
              <a:rPr lang="en-US" sz="1400" dirty="0" smtClean="0"/>
              <a:t> food writing award, the New York Public Library Best Books of the Year award.  A New York Times and International best seller, translated into more than twenty languages. Historian David McCullough wrote, “Every once in a while a writer of particular skill takes afresh, seemingly improbable idea and turns out a book of pure delight. Such is the case of Mark </a:t>
            </a:r>
            <a:r>
              <a:rPr lang="en-US" sz="1400" dirty="0" err="1" smtClean="0"/>
              <a:t>Kurlansky</a:t>
            </a:r>
            <a:r>
              <a:rPr lang="en-US" sz="1400" dirty="0" smtClean="0"/>
              <a:t> and the codfish.”</a:t>
            </a:r>
          </a:p>
          <a:p>
            <a:endParaRPr lang="en-US" dirty="0"/>
          </a:p>
        </p:txBody>
      </p:sp>
      <p:sp>
        <p:nvSpPr>
          <p:cNvPr id="4" name="Slide Number Placeholder 3"/>
          <p:cNvSpPr>
            <a:spLocks noGrp="1"/>
          </p:cNvSpPr>
          <p:nvPr>
            <p:ph type="sldNum" sz="quarter" idx="10"/>
          </p:nvPr>
        </p:nvSpPr>
        <p:spPr/>
        <p:txBody>
          <a:bodyPr/>
          <a:lstStyle/>
          <a:p>
            <a:fld id="{F73804F1-74C6-4A5B-8881-27E27FD37B9F}" type="slidenum">
              <a:rPr lang="en-US" smtClean="0"/>
              <a:t>10</a:t>
            </a:fld>
            <a:endParaRPr lang="en-US"/>
          </a:p>
        </p:txBody>
      </p:sp>
    </p:spTree>
    <p:extLst>
      <p:ext uri="{BB962C8B-B14F-4D97-AF65-F5344CB8AC3E}">
        <p14:creationId xmlns:p14="http://schemas.microsoft.com/office/powerpoint/2010/main" val="1393691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B4BEB-C8AB-9443-9CBA-566962985E6E}"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EB4BEB-C8AB-9443-9CBA-566962985E6E}"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EB4BEB-C8AB-9443-9CBA-566962985E6E}"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EB4BEB-C8AB-9443-9CBA-566962985E6E}" type="datetimeFigureOut">
              <a:rPr lang="en-US" smtClean="0"/>
              <a:pPr/>
              <a:t>11/5/2013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EB4BEB-C8AB-9443-9CBA-566962985E6E}" type="datetimeFigureOut">
              <a:rPr lang="en-US" smtClean="0"/>
              <a:pPr/>
              <a:t>11/5/2013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EB4BEB-C8AB-9443-9CBA-566962985E6E}" type="datetimeFigureOut">
              <a:rPr lang="en-US" smtClean="0"/>
              <a:pPr/>
              <a:t>11/5/2013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B4BEB-C8AB-9443-9CBA-566962985E6E}"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B4BEB-C8AB-9443-9CBA-566962985E6E}"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6040EC-F6CF-4E43-A382-A040139E719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EB4BEB-C8AB-9443-9CBA-566962985E6E}" type="datetimeFigureOut">
              <a:rPr lang="en-US" smtClean="0"/>
              <a:pPr/>
              <a:t>11/5/2013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6040EC-F6CF-4E43-A382-A040139E719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pd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60401"/>
            <a:ext cx="7772400" cy="2940050"/>
          </a:xfrm>
        </p:spPr>
        <p:txBody>
          <a:bodyPr>
            <a:normAutofit/>
          </a:bodyPr>
          <a:lstStyle/>
          <a:p>
            <a:r>
              <a:rPr lang="en-US" dirty="0" smtClean="0"/>
              <a:t>How Great YA </a:t>
            </a:r>
            <a:r>
              <a:rPr lang="en-US" dirty="0" smtClean="0">
                <a:solidFill>
                  <a:srgbClr val="FF0000"/>
                </a:solidFill>
              </a:rPr>
              <a:t>Nonfiction</a:t>
            </a:r>
            <a:r>
              <a:rPr lang="en-US" dirty="0" smtClean="0"/>
              <a:t> Writers can help us meet the </a:t>
            </a:r>
            <a:r>
              <a:rPr lang="en-US" dirty="0" smtClean="0"/>
              <a:t>CCSS: The Power of Thematic Unit Planning</a:t>
            </a:r>
            <a:endParaRPr lang="en-US" dirty="0"/>
          </a:p>
        </p:txBody>
      </p:sp>
      <p:sp>
        <p:nvSpPr>
          <p:cNvPr id="3" name="Subtitle 2"/>
          <p:cNvSpPr>
            <a:spLocks noGrp="1"/>
          </p:cNvSpPr>
          <p:nvPr>
            <p:ph type="subTitle" idx="1"/>
          </p:nvPr>
        </p:nvSpPr>
        <p:spPr/>
        <p:txBody>
          <a:bodyPr/>
          <a:lstStyle/>
          <a:p>
            <a:r>
              <a:rPr lang="en-US" dirty="0" smtClean="0"/>
              <a:t>Jeffrey D. Wilhelm</a:t>
            </a:r>
          </a:p>
          <a:p>
            <a:r>
              <a:rPr lang="en-US" dirty="0" smtClean="0"/>
              <a:t>Boise State University</a:t>
            </a:r>
          </a:p>
          <a:p>
            <a:r>
              <a:rPr lang="en-US" dirty="0" smtClean="0"/>
              <a:t>NCTE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002060"/>
                </a:solidFill>
              </a:rPr>
              <a:t>ANOTHER KEY TEXT: </a:t>
            </a:r>
            <a:r>
              <a:rPr lang="en-US" sz="3200" b="1" i="1" dirty="0" smtClean="0">
                <a:solidFill>
                  <a:srgbClr val="002060"/>
                </a:solidFill>
              </a:rPr>
              <a:t>Cod</a:t>
            </a:r>
            <a:r>
              <a:rPr lang="en-US" sz="3200" b="1" i="1" dirty="0">
                <a:solidFill>
                  <a:srgbClr val="002060"/>
                </a:solidFill>
              </a:rPr>
              <a:t>: A Biography </a:t>
            </a:r>
            <a:r>
              <a:rPr lang="en-US" sz="3200" b="1" i="1" dirty="0" smtClean="0">
                <a:solidFill>
                  <a:srgbClr val="002060"/>
                </a:solidFill>
              </a:rPr>
              <a:t/>
            </a:r>
            <a:br>
              <a:rPr lang="en-US" sz="3200" b="1" i="1" dirty="0" smtClean="0">
                <a:solidFill>
                  <a:srgbClr val="002060"/>
                </a:solidFill>
              </a:rPr>
            </a:br>
            <a:r>
              <a:rPr lang="en-US" sz="3200" b="1" i="1" dirty="0" smtClean="0">
                <a:solidFill>
                  <a:srgbClr val="002060"/>
                </a:solidFill>
              </a:rPr>
              <a:t>of </a:t>
            </a:r>
            <a:r>
              <a:rPr lang="en-US" sz="3200" b="1" i="1" dirty="0">
                <a:solidFill>
                  <a:srgbClr val="002060"/>
                </a:solidFill>
              </a:rPr>
              <a:t>the Fish that Changed the World</a:t>
            </a:r>
          </a:p>
        </p:txBody>
      </p:sp>
      <p:sp>
        <p:nvSpPr>
          <p:cNvPr id="3" name="Content Placeholder 2"/>
          <p:cNvSpPr>
            <a:spLocks noGrp="1"/>
          </p:cNvSpPr>
          <p:nvPr>
            <p:ph idx="1"/>
          </p:nvPr>
        </p:nvSpPr>
        <p:spPr/>
        <p:txBody>
          <a:bodyPr/>
          <a:lstStyle/>
          <a:p>
            <a:endParaRPr lang="en-US" dirty="0"/>
          </a:p>
        </p:txBody>
      </p:sp>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8323" y="1600201"/>
            <a:ext cx="2898226" cy="491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733" y="274637"/>
            <a:ext cx="8847667" cy="1816630"/>
          </a:xfrm>
        </p:spPr>
        <p:txBody>
          <a:bodyPr>
            <a:normAutofit/>
          </a:bodyPr>
          <a:lstStyle/>
          <a:p>
            <a:r>
              <a:rPr lang="en-US" sz="3400" dirty="0" smtClean="0"/>
              <a:t>So You Want to Start a Revolution? </a:t>
            </a:r>
            <a:br>
              <a:rPr lang="en-US" sz="3400" dirty="0" smtClean="0"/>
            </a:br>
            <a:r>
              <a:rPr lang="en-US" sz="3400" dirty="0" smtClean="0"/>
              <a:t>FINAL PRODUCT OF UNIT:  </a:t>
            </a:r>
            <a:r>
              <a:rPr lang="en-US" sz="3400" b="1" i="1" dirty="0" smtClean="0">
                <a:solidFill>
                  <a:srgbClr val="C00000"/>
                </a:solidFill>
              </a:rPr>
              <a:t>Overfishing</a:t>
            </a:r>
            <a:r>
              <a:rPr lang="en-US" sz="3400" i="1" dirty="0" smtClean="0">
                <a:solidFill>
                  <a:srgbClr val="C00000"/>
                </a:solidFill>
              </a:rPr>
              <a:t> </a:t>
            </a:r>
            <a:br>
              <a:rPr lang="en-US" sz="3400" i="1" dirty="0" smtClean="0">
                <a:solidFill>
                  <a:srgbClr val="C00000"/>
                </a:solidFill>
              </a:rPr>
            </a:br>
            <a:r>
              <a:rPr lang="en-US" sz="2800" dirty="0" smtClean="0">
                <a:solidFill>
                  <a:srgbClr val="002060"/>
                </a:solidFill>
              </a:rPr>
              <a:t>an edited collection featuring students’ research projects</a:t>
            </a:r>
            <a:endParaRPr lang="en-US" sz="2800" i="1" dirty="0">
              <a:solidFill>
                <a:srgbClr val="002060"/>
              </a:solidFill>
            </a:endParaRPr>
          </a:p>
        </p:txBody>
      </p:sp>
      <p:graphicFrame>
        <p:nvGraphicFramePr>
          <p:cNvPr id="4" name="Content Placeholder 3"/>
          <p:cNvGraphicFramePr>
            <a:graphicFrameLocks noGrp="1" noChangeAspect="1"/>
          </p:cNvGraphicFramePr>
          <p:nvPr>
            <p:ph idx="1"/>
          </p:nvPr>
        </p:nvGraphicFramePr>
        <p:xfrm>
          <a:off x="1143000" y="3773488"/>
          <a:ext cx="6858000" cy="177800"/>
        </p:xfrm>
        <a:graphic>
          <a:graphicData uri="http://schemas.openxmlformats.org/presentationml/2006/ole">
            <mc:AlternateContent xmlns:mc="http://schemas.openxmlformats.org/markup-compatibility/2006">
              <mc:Choice xmlns:v="urn:schemas-microsoft-com:vml" Requires="v">
                <p:oleObj spid="_x0000_s19472" name="Document" r:id="rId3" imgW="6858000" imgH="177800" progId="Word.Document.12">
                  <p:embed/>
                </p:oleObj>
              </mc:Choice>
              <mc:Fallback>
                <p:oleObj name="Document" r:id="rId3" imgW="6858000" imgH="177800" progId="Word.Document.12">
                  <p:embed/>
                  <p:pic>
                    <p:nvPicPr>
                      <p:cNvPr id="0" name="Content Placeholder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773488"/>
                        <a:ext cx="6858000" cy="17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94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868" y="2311603"/>
            <a:ext cx="4766732" cy="378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616" y="146304"/>
            <a:ext cx="5723966"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9099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96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new CCSS</a:t>
            </a:r>
            <a:endParaRPr lang="en-US" dirty="0"/>
          </a:p>
        </p:txBody>
      </p:sp>
      <p:sp>
        <p:nvSpPr>
          <p:cNvPr id="3" name="Content Placeholder 2"/>
          <p:cNvSpPr>
            <a:spLocks noGrp="1"/>
          </p:cNvSpPr>
          <p:nvPr>
            <p:ph idx="1"/>
          </p:nvPr>
        </p:nvSpPr>
        <p:spPr>
          <a:xfrm>
            <a:off x="457200" y="1600200"/>
            <a:ext cx="8229600" cy="4953000"/>
          </a:xfrm>
        </p:spPr>
        <p:txBody>
          <a:bodyPr>
            <a:normAutofit fontScale="92500"/>
          </a:bodyPr>
          <a:lstStyle/>
          <a:p>
            <a:pPr>
              <a:buNone/>
            </a:pPr>
            <a:r>
              <a:rPr lang="en-US" dirty="0" smtClean="0"/>
              <a:t>CCSS Anchor Standards for Teaching Literacy in the Disciplines:</a:t>
            </a:r>
          </a:p>
          <a:p>
            <a:pPr lvl="0">
              <a:buNone/>
            </a:pPr>
            <a:r>
              <a:rPr lang="en-US" i="1" dirty="0" smtClean="0">
                <a:solidFill>
                  <a:srgbClr val="FF0000"/>
                </a:solidFill>
              </a:rPr>
              <a:t>WS 2: Write informative/explanatory texts to examine and convey complex ideas and information clearly and accurately through the effective selection, organization, and analysis of content</a:t>
            </a:r>
            <a:r>
              <a:rPr lang="en-US" i="1" dirty="0" smtClean="0"/>
              <a:t>.</a:t>
            </a:r>
          </a:p>
          <a:p>
            <a:pPr>
              <a:buNone/>
            </a:pPr>
            <a:r>
              <a:rPr lang="en-US" dirty="0" smtClean="0"/>
              <a:t>RS 9: Analyze </a:t>
            </a:r>
            <a:r>
              <a:rPr lang="en-US" dirty="0" smtClean="0">
                <a:solidFill>
                  <a:srgbClr val="FF0000"/>
                </a:solidFill>
              </a:rPr>
              <a:t>how two or more texts address similar themes or topics</a:t>
            </a:r>
            <a:r>
              <a:rPr lang="en-US" dirty="0" smtClean="0"/>
              <a:t> in order to build knowledge or to compare the approaches the authors take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reading standards</a:t>
            </a:r>
            <a:endParaRPr lang="en-US" dirty="0"/>
          </a:p>
        </p:txBody>
      </p:sp>
      <p:sp>
        <p:nvSpPr>
          <p:cNvPr id="3" name="Content Placeholder 2"/>
          <p:cNvSpPr>
            <a:spLocks noGrp="1"/>
          </p:cNvSpPr>
          <p:nvPr>
            <p:ph idx="1"/>
          </p:nvPr>
        </p:nvSpPr>
        <p:spPr/>
        <p:txBody>
          <a:bodyPr/>
          <a:lstStyle/>
          <a:p>
            <a:r>
              <a:rPr lang="en-US" dirty="0" smtClean="0"/>
              <a:t>Notice that the students are the agents – they must learn to operate on texts!</a:t>
            </a:r>
          </a:p>
          <a:p>
            <a:r>
              <a:rPr lang="en-US" dirty="0" smtClean="0"/>
              <a:t>Notice the action verbs</a:t>
            </a:r>
          </a:p>
          <a:p>
            <a:r>
              <a:rPr lang="en-US" dirty="0" smtClean="0"/>
              <a:t>The higher order thinking skills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14400" y="0"/>
            <a:ext cx="8229600" cy="7196667"/>
          </a:xfrm>
        </p:spPr>
        <p:txBody>
          <a:bodyPr>
            <a:normAutofit fontScale="55000" lnSpcReduction="20000"/>
          </a:bodyPr>
          <a:lstStyle/>
          <a:p>
            <a:pPr>
              <a:buNone/>
            </a:pPr>
            <a:r>
              <a:rPr lang="en-US" b="1" dirty="0"/>
              <a:t>Key Ideas and Details</a:t>
            </a:r>
          </a:p>
          <a:p>
            <a:pPr lvl="0"/>
            <a:r>
              <a:rPr lang="en-US" dirty="0">
                <a:solidFill>
                  <a:srgbClr val="FF0000"/>
                </a:solidFill>
              </a:rPr>
              <a:t>Read closely </a:t>
            </a:r>
            <a:r>
              <a:rPr lang="en-US" dirty="0"/>
              <a:t>to determine what the text says explicitly and to make logical </a:t>
            </a:r>
            <a:r>
              <a:rPr lang="en-US" dirty="0">
                <a:solidFill>
                  <a:srgbClr val="FF0000"/>
                </a:solidFill>
              </a:rPr>
              <a:t>inferences</a:t>
            </a:r>
            <a:r>
              <a:rPr lang="en-US" dirty="0"/>
              <a:t> from it; </a:t>
            </a:r>
            <a:r>
              <a:rPr lang="en-US" dirty="0">
                <a:solidFill>
                  <a:srgbClr val="FF0000"/>
                </a:solidFill>
              </a:rPr>
              <a:t>cite specific textual evidence </a:t>
            </a:r>
            <a:r>
              <a:rPr lang="en-US" dirty="0"/>
              <a:t>when writing or speaking to support conclusions drawn from the text.</a:t>
            </a:r>
          </a:p>
          <a:p>
            <a:pPr lvl="0"/>
            <a:r>
              <a:rPr lang="en-US" dirty="0">
                <a:solidFill>
                  <a:srgbClr val="FF0000"/>
                </a:solidFill>
              </a:rPr>
              <a:t>Determine central ideas </a:t>
            </a:r>
            <a:r>
              <a:rPr lang="en-US" dirty="0"/>
              <a:t>or themes of a text and analyze their development; summarize the key supporting details and ideas.</a:t>
            </a:r>
          </a:p>
          <a:p>
            <a:pPr lvl="0"/>
            <a:r>
              <a:rPr lang="en-US" dirty="0">
                <a:solidFill>
                  <a:srgbClr val="FF0000"/>
                </a:solidFill>
              </a:rPr>
              <a:t>Analyze how and why </a:t>
            </a:r>
            <a:r>
              <a:rPr lang="en-US" dirty="0"/>
              <a:t>individuals, events, and ideas develop and interact over the course of a text.</a:t>
            </a:r>
          </a:p>
          <a:p>
            <a:pPr>
              <a:buNone/>
            </a:pPr>
            <a:r>
              <a:rPr lang="en-US" b="1" dirty="0"/>
              <a:t>Craft and Structure</a:t>
            </a:r>
          </a:p>
          <a:p>
            <a:pPr lvl="0"/>
            <a:r>
              <a:rPr lang="en-US" dirty="0">
                <a:solidFill>
                  <a:srgbClr val="FF0000"/>
                </a:solidFill>
              </a:rPr>
              <a:t>Interpret words and phrases </a:t>
            </a:r>
            <a:r>
              <a:rPr lang="en-US" dirty="0"/>
              <a:t>as they are used in a text, including determining technical, connotative, and figurative meanings, and analyze how specific word choices shape meaning or tone.</a:t>
            </a:r>
          </a:p>
          <a:p>
            <a:pPr lvl="0"/>
            <a:r>
              <a:rPr lang="en-US" dirty="0">
                <a:solidFill>
                  <a:srgbClr val="FF0000"/>
                </a:solidFill>
              </a:rPr>
              <a:t>Analyze the structure of texts</a:t>
            </a:r>
            <a:r>
              <a:rPr lang="en-US" dirty="0"/>
              <a:t>, including how specific sentences, paragraphs, and larger portions of the text (e.g., a section, chapter, scene, or stanza) relate to each other and the whole.</a:t>
            </a:r>
          </a:p>
          <a:p>
            <a:pPr lvl="0"/>
            <a:r>
              <a:rPr lang="en-US" dirty="0">
                <a:solidFill>
                  <a:srgbClr val="FF0000"/>
                </a:solidFill>
              </a:rPr>
              <a:t>Assess how point of view or purpose </a:t>
            </a:r>
            <a:r>
              <a:rPr lang="en-US" dirty="0"/>
              <a:t>shapes the content and style of a text. </a:t>
            </a:r>
          </a:p>
          <a:p>
            <a:pPr>
              <a:buNone/>
            </a:pPr>
            <a:r>
              <a:rPr lang="en-US" b="1" dirty="0"/>
              <a:t>Integration of Knowledge and Ideas </a:t>
            </a:r>
          </a:p>
          <a:p>
            <a:pPr lvl="0"/>
            <a:r>
              <a:rPr lang="en-US" dirty="0">
                <a:solidFill>
                  <a:srgbClr val="FF0000"/>
                </a:solidFill>
              </a:rPr>
              <a:t>Integrate and evaluate content </a:t>
            </a:r>
            <a:r>
              <a:rPr lang="en-US" dirty="0"/>
              <a:t>presented in </a:t>
            </a:r>
            <a:r>
              <a:rPr lang="en-US" dirty="0">
                <a:solidFill>
                  <a:srgbClr val="FF0000"/>
                </a:solidFill>
              </a:rPr>
              <a:t>diverse formats and media</a:t>
            </a:r>
            <a:r>
              <a:rPr lang="en-US" dirty="0"/>
              <a:t>, including </a:t>
            </a:r>
            <a:r>
              <a:rPr lang="en-US" dirty="0">
                <a:solidFill>
                  <a:srgbClr val="FF0000"/>
                </a:solidFill>
              </a:rPr>
              <a:t>visually </a:t>
            </a:r>
            <a:r>
              <a:rPr lang="en-US" dirty="0"/>
              <a:t>and quantitatively, as well as in words.</a:t>
            </a:r>
          </a:p>
          <a:p>
            <a:pPr lvl="0"/>
            <a:r>
              <a:rPr lang="en-US" dirty="0">
                <a:solidFill>
                  <a:srgbClr val="FF0000"/>
                </a:solidFill>
              </a:rPr>
              <a:t>Delineate and evaluate the argument </a:t>
            </a:r>
            <a:r>
              <a:rPr lang="en-US" dirty="0"/>
              <a:t>and specific claims in a text, including the validity of the reasoning as well as the relevance and sufficiency of the evidence.</a:t>
            </a:r>
          </a:p>
          <a:p>
            <a:pPr lvl="0"/>
            <a:r>
              <a:rPr lang="en-US" dirty="0">
                <a:solidFill>
                  <a:srgbClr val="FF0000"/>
                </a:solidFill>
              </a:rPr>
              <a:t>Analyze how two or more texts </a:t>
            </a:r>
            <a:r>
              <a:rPr lang="en-US" dirty="0"/>
              <a:t>address similar themes or topics in order to build knowledge or to compare the approaches the authors take.</a:t>
            </a:r>
          </a:p>
          <a:p>
            <a:pPr>
              <a:buNone/>
            </a:pPr>
            <a:r>
              <a:rPr lang="en-US" dirty="0"/>
              <a:t>Range of Reading and Level of Text Complexity </a:t>
            </a:r>
          </a:p>
          <a:p>
            <a:pPr lvl="0"/>
            <a:r>
              <a:rPr lang="en-US" dirty="0">
                <a:solidFill>
                  <a:srgbClr val="FF0000"/>
                </a:solidFill>
              </a:rPr>
              <a:t>Read and comprehend complex literary and informational texts </a:t>
            </a:r>
            <a:r>
              <a:rPr lang="en-US" dirty="0"/>
              <a:t>independently and proficiently.</a:t>
            </a:r>
          </a:p>
          <a:p>
            <a:pPr>
              <a:buNone/>
            </a:pPr>
            <a:r>
              <a:rPr lang="en-US" dirty="0"/>
              <a:t> </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ea typeface="+mj-ea"/>
                <a:cs typeface="+mj-cs"/>
              </a:rPr>
              <a:t>Meeting the Text Complexity Standards through A Balanced Diet of Different Kinds of Texts</a:t>
            </a:r>
            <a:endParaRPr lang="en-US" dirty="0">
              <a:ea typeface="+mj-ea"/>
              <a:cs typeface="+mj-cs"/>
            </a:endParaRPr>
          </a:p>
        </p:txBody>
      </p:sp>
      <p:sp>
        <p:nvSpPr>
          <p:cNvPr id="3" name="Content Placeholder 2"/>
          <p:cNvSpPr>
            <a:spLocks noGrp="1"/>
          </p:cNvSpPr>
          <p:nvPr>
            <p:ph idx="1"/>
          </p:nvPr>
        </p:nvSpPr>
        <p:spPr>
          <a:xfrm>
            <a:off x="457200" y="2173110"/>
            <a:ext cx="8229600" cy="4487333"/>
          </a:xfrm>
        </p:spPr>
        <p:txBody>
          <a:bodyPr>
            <a:normAutofit fontScale="70000" lnSpcReduction="20000"/>
          </a:bodyPr>
          <a:lstStyle/>
          <a:p>
            <a:pPr marL="514350" indent="-514350">
              <a:buFont typeface="Wingdings" pitchFamily="1" charset="2"/>
              <a:buAutoNum type="arabicPeriod"/>
              <a:defRPr/>
            </a:pPr>
            <a:r>
              <a:rPr lang="en-US" i="1" dirty="0" smtClean="0"/>
              <a:t>Easy texts in zone of actual development to build self-efficacy</a:t>
            </a:r>
          </a:p>
          <a:p>
            <a:pPr marL="514350" indent="-514350">
              <a:buFont typeface="Wingdings" pitchFamily="1" charset="2"/>
              <a:buAutoNum type="arabicPeriod"/>
              <a:defRPr/>
            </a:pPr>
            <a:r>
              <a:rPr lang="en-US" i="1" dirty="0" smtClean="0"/>
              <a:t>Texts at the zone of proximal development to challenge and help students outgrow themselves as readers</a:t>
            </a:r>
          </a:p>
          <a:p>
            <a:pPr marL="514350" indent="-514350">
              <a:buFont typeface="Wingdings" pitchFamily="1" charset="2"/>
              <a:buAutoNum type="arabicPeriod"/>
              <a:defRPr/>
            </a:pPr>
            <a:r>
              <a:rPr lang="en-US" i="1" dirty="0" smtClean="0"/>
              <a:t>Assistance to meet the challenge</a:t>
            </a:r>
            <a:endParaRPr lang="en-US" i="1" dirty="0" smtClean="0">
              <a:ea typeface="+mn-ea"/>
              <a:cs typeface="+mn-cs"/>
            </a:endParaRPr>
          </a:p>
          <a:p>
            <a:pPr marL="971550" lvl="1" indent="-514350">
              <a:buNone/>
              <a:defRPr/>
            </a:pPr>
            <a:r>
              <a:rPr lang="en-US" dirty="0" smtClean="0">
                <a:solidFill>
                  <a:srgbClr val="FF0000"/>
                </a:solidFill>
              </a:rPr>
              <a:t>Context of an Inquiry Unit</a:t>
            </a:r>
          </a:p>
          <a:p>
            <a:pPr lvl="1">
              <a:buFont typeface="Arial" pitchFamily="1" charset="0"/>
              <a:buChar char="•"/>
              <a:defRPr/>
            </a:pPr>
            <a:r>
              <a:rPr lang="en-US" dirty="0" smtClean="0"/>
              <a:t>Length: lots of short texts, sections of text, move to longer text</a:t>
            </a:r>
          </a:p>
          <a:p>
            <a:pPr lvl="1">
              <a:buFont typeface="Arial" pitchFamily="1" charset="0"/>
              <a:buChar char="•"/>
              <a:defRPr/>
            </a:pPr>
            <a:r>
              <a:rPr lang="en-US" dirty="0" smtClean="0"/>
              <a:t>Supportive Activities: drama, think </a:t>
            </a:r>
            <a:r>
              <a:rPr lang="en-US" dirty="0" err="1" smtClean="0"/>
              <a:t>alouds</a:t>
            </a:r>
            <a:r>
              <a:rPr lang="en-US" dirty="0" smtClean="0"/>
              <a:t>, visuals, group work, dialogue</a:t>
            </a:r>
          </a:p>
          <a:p>
            <a:pPr lvl="1">
              <a:buFont typeface="Arial" pitchFamily="1" charset="0"/>
              <a:buChar char="•"/>
              <a:defRPr/>
            </a:pPr>
            <a:r>
              <a:rPr lang="en-US" dirty="0" smtClean="0"/>
              <a:t>Explicit Instruction and assistance in strategies over time to meet the demands of the conventions and thought patterns in the text</a:t>
            </a:r>
          </a:p>
          <a:p>
            <a:pPr marL="0" indent="0">
              <a:buFont typeface="Wingdings" pitchFamily="1" charset="2"/>
              <a:buNone/>
              <a:defRPr/>
            </a:pPr>
            <a:r>
              <a:rPr lang="en-US" dirty="0" smtClean="0">
                <a:ea typeface="+mn-ea"/>
                <a:cs typeface="+mn-cs"/>
              </a:rPr>
              <a:t>4</a:t>
            </a:r>
            <a:r>
              <a:rPr lang="en-US" dirty="0">
                <a:ea typeface="+mn-ea"/>
                <a:cs typeface="+mn-cs"/>
              </a:rPr>
              <a:t>. </a:t>
            </a:r>
            <a:r>
              <a:rPr lang="en-US" i="1" dirty="0">
                <a:ea typeface="+mn-ea"/>
                <a:cs typeface="+mn-cs"/>
              </a:rPr>
              <a:t>Texts</a:t>
            </a:r>
            <a:r>
              <a:rPr lang="en-US" i="1" dirty="0" smtClean="0">
                <a:ea typeface="+mn-ea"/>
                <a:cs typeface="+mn-cs"/>
              </a:rPr>
              <a:t> matched </a:t>
            </a:r>
            <a:r>
              <a:rPr lang="en-US" i="1" dirty="0">
                <a:ea typeface="+mn-ea"/>
                <a:cs typeface="+mn-cs"/>
              </a:rPr>
              <a:t>to develop particular </a:t>
            </a:r>
            <a:r>
              <a:rPr lang="en-US" i="1" dirty="0" smtClean="0">
                <a:ea typeface="+mn-ea"/>
                <a:cs typeface="+mn-cs"/>
              </a:rPr>
              <a:t>reading/writing strategies. </a:t>
            </a:r>
          </a:p>
          <a:p>
            <a:pPr marL="0" indent="0">
              <a:buFont typeface="Wingdings" pitchFamily="1" charset="2"/>
              <a:buNone/>
              <a:defRPr/>
            </a:pPr>
            <a:r>
              <a:rPr lang="en-US" i="1" dirty="0" smtClean="0"/>
              <a:t>5. Texts that are put into conversation with each other around the inquiry topic – using one text to build knowledge and strategies useful in reading the next one</a:t>
            </a:r>
            <a:endParaRPr lang="en-US" dirty="0">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Roundtables 8 a.m. Saturday</a:t>
            </a:r>
            <a:br>
              <a:rPr lang="en-US" dirty="0" smtClean="0"/>
            </a:br>
            <a:r>
              <a:rPr lang="en-US" dirty="0" smtClean="0"/>
              <a:t>Signing at 10 a.m. Saturday Heinemann booth</a:t>
            </a:r>
            <a:endParaRPr lang="en-US" dirty="0"/>
          </a:p>
        </p:txBody>
      </p:sp>
      <p:pic>
        <p:nvPicPr>
          <p:cNvPr id="4" name="Content Placeholder 3" descr="Wilhelm_Covers_4r.pdf"/>
          <p:cNvPicPr>
            <a:picLocks noGrp="1" noChangeAspect="1"/>
          </p:cNvPicPr>
          <p:nvPr>
            <p:ph idx="1"/>
          </p:nvPr>
        </p:nvPicPr>
        <mc:AlternateContent xmlns:mc="http://schemas.openxmlformats.org/markup-compatibility/2006">
          <mc:Choice xmlns:ma="http://schemas.microsoft.com/office/mac/drawingml/2008/main" xmlns:mv="urn:schemas-microsoft-com:mac:vml" xmlns="" Requires="ma">
            <p:blipFill>
              <a:blip r:embed="rId2"/>
              <a:srcRect t="-9356" b="-9356"/>
              <a:stretch>
                <a:fillRect/>
              </a:stretch>
            </p:blipFill>
          </mc:Choice>
          <mc:Fallback>
            <p:blipFill>
              <a:blip r:embed="rId3"/>
              <a:srcRect t="-9356" b="-9356"/>
              <a:stretch>
                <a:fillRect/>
              </a:stretch>
            </p:blipFill>
          </mc:Fallback>
        </mc:AlternateConten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CCSS</a:t>
            </a:r>
            <a:endParaRPr lang="en-US" dirty="0"/>
          </a:p>
        </p:txBody>
      </p:sp>
      <p:sp>
        <p:nvSpPr>
          <p:cNvPr id="3" name="Content Placeholder 2"/>
          <p:cNvSpPr>
            <a:spLocks noGrp="1"/>
          </p:cNvSpPr>
          <p:nvPr>
            <p:ph idx="1"/>
          </p:nvPr>
        </p:nvSpPr>
        <p:spPr>
          <a:xfrm>
            <a:off x="457200" y="1185333"/>
            <a:ext cx="8229600" cy="5390445"/>
          </a:xfrm>
        </p:spPr>
        <p:txBody>
          <a:bodyPr>
            <a:normAutofit fontScale="92500"/>
          </a:bodyPr>
          <a:lstStyle/>
          <a:p>
            <a:r>
              <a:rPr lang="en-US" dirty="0" smtClean="0"/>
              <a:t>Emphasizes that 70% of reading and writing by the end of high school should be informational or argumentative BUT this is across the school.</a:t>
            </a:r>
          </a:p>
          <a:p>
            <a:r>
              <a:rPr lang="en-US" dirty="0" smtClean="0"/>
              <a:t>So, we’ll need to include more informational and argument reading and writing in our curriculum but this will not supplant literary narrative</a:t>
            </a:r>
          </a:p>
          <a:p>
            <a:r>
              <a:rPr lang="en-US" dirty="0" smtClean="0"/>
              <a:t>AND we will need to help our colleagues to teach informational and argument texts to help students meet the Anchor Standards for Literacy in the Disciplines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Remember! Literary Nonfiction is Literature! Thematic Unit Connection</a:t>
            </a:r>
            <a:endParaRPr lang="en-US" dirty="0"/>
          </a:p>
        </p:txBody>
      </p:sp>
      <p:sp>
        <p:nvSpPr>
          <p:cNvPr id="3" name="Content Placeholder 2"/>
          <p:cNvSpPr>
            <a:spLocks noGrp="1"/>
          </p:cNvSpPr>
          <p:nvPr>
            <p:ph idx="1"/>
          </p:nvPr>
        </p:nvSpPr>
        <p:spPr>
          <a:xfrm>
            <a:off x="457200" y="1600200"/>
            <a:ext cx="8229600" cy="4749394"/>
          </a:xfrm>
        </p:spPr>
        <p:txBody>
          <a:bodyPr>
            <a:normAutofit fontScale="92500" lnSpcReduction="10000"/>
          </a:bodyPr>
          <a:lstStyle/>
          <a:p>
            <a:r>
              <a:rPr lang="en-US" dirty="0" smtClean="0"/>
              <a:t>Imagine a </a:t>
            </a:r>
            <a:r>
              <a:rPr lang="en-US" b="1" dirty="0" smtClean="0">
                <a:solidFill>
                  <a:srgbClr val="002060"/>
                </a:solidFill>
              </a:rPr>
              <a:t>thematic unit</a:t>
            </a:r>
            <a:r>
              <a:rPr lang="en-US" b="1" dirty="0" smtClean="0">
                <a:solidFill>
                  <a:srgbClr val="C00000"/>
                </a:solidFill>
              </a:rPr>
              <a:t> </a:t>
            </a:r>
            <a:r>
              <a:rPr lang="en-US" dirty="0" smtClean="0"/>
              <a:t>on </a:t>
            </a:r>
            <a:r>
              <a:rPr lang="en-US" b="1" i="1" dirty="0" smtClean="0">
                <a:solidFill>
                  <a:srgbClr val="C00000"/>
                </a:solidFill>
              </a:rPr>
              <a:t>sustainability </a:t>
            </a:r>
            <a:r>
              <a:rPr lang="en-US" dirty="0" smtClean="0"/>
              <a:t>framed by the </a:t>
            </a:r>
            <a:r>
              <a:rPr lang="en-US" b="1" dirty="0" smtClean="0">
                <a:solidFill>
                  <a:srgbClr val="002060"/>
                </a:solidFill>
              </a:rPr>
              <a:t>Essential Question:</a:t>
            </a:r>
          </a:p>
          <a:p>
            <a:pPr>
              <a:buNone/>
            </a:pPr>
            <a:r>
              <a:rPr lang="en-US" b="1" i="1" dirty="0" smtClean="0">
                <a:solidFill>
                  <a:srgbClr val="C00000"/>
                </a:solidFill>
              </a:rPr>
              <a:t>What is our proper relationship to nature?</a:t>
            </a:r>
          </a:p>
          <a:p>
            <a:r>
              <a:rPr lang="en-US" dirty="0" smtClean="0"/>
              <a:t>We could read the romantic poets, the Transcendentalists, YA eco-fantasies and YA nonfiction</a:t>
            </a:r>
          </a:p>
          <a:p>
            <a:pPr>
              <a:buNone/>
            </a:pPr>
            <a:r>
              <a:rPr lang="en-US" b="1" dirty="0" smtClean="0">
                <a:solidFill>
                  <a:srgbClr val="002060"/>
                </a:solidFill>
              </a:rPr>
              <a:t>Sub-question:</a:t>
            </a:r>
            <a:r>
              <a:rPr lang="en-US" dirty="0" smtClean="0">
                <a:solidFill>
                  <a:srgbClr val="C00000"/>
                </a:solidFill>
              </a:rPr>
              <a:t> </a:t>
            </a:r>
            <a:r>
              <a:rPr lang="en-US" i="1" dirty="0" smtClean="0">
                <a:solidFill>
                  <a:srgbClr val="C00000"/>
                </a:solidFill>
              </a:rPr>
              <a:t>What can we do to create sustainable fisheries?</a:t>
            </a:r>
          </a:p>
          <a:p>
            <a:r>
              <a:rPr lang="en-US" dirty="0" smtClean="0"/>
              <a:t>Now, we have connections to, SS, science, and math!</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002060"/>
                </a:solidFill>
              </a:rPr>
              <a:t>KEY TEXT FOR UNIT: </a:t>
            </a:r>
            <a:r>
              <a:rPr lang="en-US" sz="3200" b="1" i="1" dirty="0" smtClean="0">
                <a:solidFill>
                  <a:srgbClr val="002060"/>
                </a:solidFill>
              </a:rPr>
              <a:t>World </a:t>
            </a:r>
            <a:r>
              <a:rPr lang="en-US" sz="3200" b="1" i="1" dirty="0">
                <a:solidFill>
                  <a:srgbClr val="002060"/>
                </a:solidFill>
              </a:rPr>
              <a:t>Without </a:t>
            </a:r>
            <a:r>
              <a:rPr lang="en-US" sz="3200" b="1" i="1" dirty="0" smtClean="0">
                <a:solidFill>
                  <a:srgbClr val="002060"/>
                </a:solidFill>
              </a:rPr>
              <a:t>Fish:</a:t>
            </a:r>
            <a:r>
              <a:rPr lang="en-US" sz="3200" b="1" i="1" dirty="0">
                <a:solidFill>
                  <a:srgbClr val="002060"/>
                </a:solidFill>
              </a:rPr>
              <a:t/>
            </a:r>
            <a:br>
              <a:rPr lang="en-US" sz="3200" b="1" i="1" dirty="0">
                <a:solidFill>
                  <a:srgbClr val="002060"/>
                </a:solidFill>
              </a:rPr>
            </a:br>
            <a:r>
              <a:rPr lang="en-US" sz="3200" b="1" i="1" dirty="0">
                <a:solidFill>
                  <a:srgbClr val="002060"/>
                </a:solidFill>
              </a:rPr>
              <a:t>How Kids Can Help Save the Oceans</a:t>
            </a:r>
          </a:p>
        </p:txBody>
      </p:sp>
      <p:pic>
        <p:nvPicPr>
          <p:cNvPr id="4" name="Content Placeholder 3" descr="World Without Fish.pdf"/>
          <p:cNvPicPr>
            <a:picLocks noGrp="1" noChangeAspect="1"/>
          </p:cNvPicPr>
          <p:nvPr>
            <p:ph idx="1"/>
          </p:nvPr>
        </p:nvPicPr>
        <mc:AlternateContent xmlns:mc="http://schemas.openxmlformats.org/markup-compatibility/2006">
          <mc:Choice xmlns:ma="http://schemas.microsoft.com/office/mac/drawingml/2008/main" xmlns:mv="urn:schemas-microsoft-com:mac:vml" xmlns="" Requires="ma">
            <p:blipFill>
              <a:blip r:embed="rId3"/>
              <a:srcRect l="-67655" r="-67655"/>
              <a:stretch>
                <a:fillRect/>
              </a:stretch>
            </p:blipFill>
          </mc:Choice>
          <mc:Fallback>
            <p:blipFill>
              <a:blip r:embed="rId4"/>
              <a:srcRect l="-67655" r="-67655"/>
              <a:stretch>
                <a:fillRect/>
              </a:stretch>
            </p:blipFill>
          </mc:Fallback>
        </mc:AlternateContent>
        <p:spPr>
          <a:xfrm>
            <a:off x="-952195" y="1176305"/>
            <a:ext cx="10851444" cy="6258806"/>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4314</TotalTime>
  <Words>1080</Words>
  <Application>Microsoft Office PowerPoint</Application>
  <PresentationFormat>On-screen Show (4:3)</PresentationFormat>
  <Paragraphs>63</Paragraphs>
  <Slides>13</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Document</vt:lpstr>
      <vt:lpstr>How Great YA Nonfiction Writers can help us meet the CCSS: The Power of Thematic Unit Planning</vt:lpstr>
      <vt:lpstr>The new CCSS</vt:lpstr>
      <vt:lpstr>A look at the reading standards</vt:lpstr>
      <vt:lpstr>PowerPoint Presentation</vt:lpstr>
      <vt:lpstr>Meeting the Text Complexity Standards through A Balanced Diet of Different Kinds of Texts</vt:lpstr>
      <vt:lpstr>Roundtables 8 a.m. Saturday Signing at 10 a.m. Saturday Heinemann booth</vt:lpstr>
      <vt:lpstr>The CCSS</vt:lpstr>
      <vt:lpstr>Remember! Literary Nonfiction is Literature! Thematic Unit Connection</vt:lpstr>
      <vt:lpstr>KEY TEXT FOR UNIT: World Without Fish: How Kids Can Help Save the Oceans</vt:lpstr>
      <vt:lpstr>ANOTHER KEY TEXT: Cod: A Biography  of the Fish that Changed the World</vt:lpstr>
      <vt:lpstr>So You Want to Start a Revolution?  FINAL PRODUCT OF UNIT:  Overfishing  an edited collection featuring students’ research projects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Great YA Nonfiction Writers can help us meet the CCSS</dc:title>
  <dc:creator>Jeffrey Wilhelm</dc:creator>
  <cp:lastModifiedBy>Carl A Young</cp:lastModifiedBy>
  <cp:revision>30</cp:revision>
  <dcterms:created xsi:type="dcterms:W3CDTF">2012-11-16T18:31:12Z</dcterms:created>
  <dcterms:modified xsi:type="dcterms:W3CDTF">2013-11-06T19:33:31Z</dcterms:modified>
</cp:coreProperties>
</file>